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48" r:id="rId2"/>
  </p:sldMasterIdLst>
  <p:notesMasterIdLst>
    <p:notesMasterId r:id="rId49"/>
  </p:notesMasterIdLst>
  <p:sldIdLst>
    <p:sldId id="256" r:id="rId3"/>
    <p:sldId id="259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92" r:id="rId12"/>
    <p:sldId id="282" r:id="rId13"/>
    <p:sldId id="293" r:id="rId14"/>
    <p:sldId id="294" r:id="rId15"/>
    <p:sldId id="283" r:id="rId16"/>
    <p:sldId id="285" r:id="rId17"/>
    <p:sldId id="295" r:id="rId18"/>
    <p:sldId id="296" r:id="rId19"/>
    <p:sldId id="297" r:id="rId20"/>
    <p:sldId id="287" r:id="rId21"/>
    <p:sldId id="298" r:id="rId22"/>
    <p:sldId id="316" r:id="rId23"/>
    <p:sldId id="317" r:id="rId24"/>
    <p:sldId id="299" r:id="rId25"/>
    <p:sldId id="315" r:id="rId26"/>
    <p:sldId id="288" r:id="rId27"/>
    <p:sldId id="289" r:id="rId28"/>
    <p:sldId id="307" r:id="rId29"/>
    <p:sldId id="291" r:id="rId30"/>
    <p:sldId id="290" r:id="rId31"/>
    <p:sldId id="301" r:id="rId32"/>
    <p:sldId id="302" r:id="rId33"/>
    <p:sldId id="305" r:id="rId34"/>
    <p:sldId id="318" r:id="rId35"/>
    <p:sldId id="308" r:id="rId36"/>
    <p:sldId id="304" r:id="rId37"/>
    <p:sldId id="306" r:id="rId38"/>
    <p:sldId id="309" r:id="rId39"/>
    <p:sldId id="310" r:id="rId40"/>
    <p:sldId id="311" r:id="rId41"/>
    <p:sldId id="312" r:id="rId42"/>
    <p:sldId id="313" r:id="rId43"/>
    <p:sldId id="320" r:id="rId44"/>
    <p:sldId id="319" r:id="rId45"/>
    <p:sldId id="321" r:id="rId46"/>
    <p:sldId id="314" r:id="rId47"/>
    <p:sldId id="300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1"/>
    <p:restoredTop sz="96327"/>
  </p:normalViewPr>
  <p:slideViewPr>
    <p:cSldViewPr snapToGrid="0">
      <p:cViewPr varScale="1">
        <p:scale>
          <a:sx n="86" d="100"/>
          <a:sy n="86" d="100"/>
        </p:scale>
        <p:origin x="4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1780-AAE1-4D4B-8DDD-956859E98BB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98C0-6527-40F0-944D-1919D0F1B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7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03AF-9ABD-4260-B3D9-CDDD46A570A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8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3166C7A-2093-D6C3-1015-7D2F61716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A316BF18-71C4-6DFB-3899-55975135C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780" y="4186431"/>
            <a:ext cx="6006010" cy="24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BC81048-106F-8A9F-3659-84DE7A50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9540" y="112734"/>
            <a:ext cx="432148" cy="2029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0505"/>
            <a:ext cx="12192001" cy="14573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BA6CA09-CC7F-1786-B476-36C72373C4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12" y="112734"/>
            <a:ext cx="1876817" cy="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0505"/>
            <a:ext cx="12192001" cy="145732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77005AB1-27D9-0AF0-A364-55A417713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2995" y="1924406"/>
            <a:ext cx="6006010" cy="24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2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2952728" y="3643314"/>
            <a:ext cx="67627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dirty="0">
                <a:solidFill>
                  <a:schemeClr val="tx1"/>
                </a:solidFill>
                <a:latin typeface="Verdana"/>
                <a:ea typeface="Verdana"/>
              </a:rPr>
              <a:t>REINF – SP</a:t>
            </a:r>
          </a:p>
          <a:p>
            <a:pPr algn="ctr">
              <a:lnSpc>
                <a:spcPct val="100000"/>
              </a:lnSpc>
            </a:pPr>
            <a:endParaRPr lang="pt-BR" sz="44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  <a:latin typeface="Verdana"/>
                <a:ea typeface="Verdana"/>
              </a:rPr>
              <a:t>EFD-REINF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1400" b="1" dirty="0">
                <a:solidFill>
                  <a:schemeClr val="tx1"/>
                </a:solidFill>
                <a:latin typeface="Verdana"/>
                <a:ea typeface="Verdana"/>
              </a:rPr>
              <a:t>Escrituração Fiscal Digital de Retenções e Informações Fiscais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pt-BR" sz="4400" b="1" dirty="0">
              <a:solidFill>
                <a:schemeClr val="tx1"/>
              </a:solidFill>
              <a:latin typeface="Verdana"/>
              <a:ea typeface="Verdana"/>
            </a:endParaRPr>
          </a:p>
        </p:txBody>
      </p:sp>
      <p:pic>
        <p:nvPicPr>
          <p:cNvPr id="4" name="Imagem 3" descr="Brasão_do_estado_de_São_Paul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3493" y="1428736"/>
            <a:ext cx="2190765" cy="19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F1D14318-401A-F646-8B59-11E64DFE3899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/>
          <p:nvPr userDrawn="1"/>
        </p:nvCxnSpPr>
        <p:spPr>
          <a:xfrm>
            <a:off x="623392" y="747448"/>
            <a:ext cx="108492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 userDrawn="1"/>
        </p:nvSpPr>
        <p:spPr>
          <a:xfrm>
            <a:off x="3887755" y="645333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>
                <a:solidFill>
                  <a:schemeClr val="bg1"/>
                </a:solidFill>
              </a:rPr>
              <a:t>Secretaria</a:t>
            </a:r>
            <a:r>
              <a:rPr lang="pt-BR" sz="1800" b="1" baseline="0" dirty="0">
                <a:solidFill>
                  <a:schemeClr val="bg1"/>
                </a:solidFill>
              </a:rPr>
              <a:t> da Fazenda do Estado de São Paulo</a:t>
            </a:r>
            <a:endParaRPr lang="pt-BR" sz="1800" b="1" dirty="0">
              <a:solidFill>
                <a:schemeClr val="bg1"/>
              </a:solidFill>
            </a:endParaRPr>
          </a:p>
        </p:txBody>
      </p:sp>
      <p:pic>
        <p:nvPicPr>
          <p:cNvPr id="6" name="Imagem 5" descr="Brasão_do_estado_de_São_Paul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19747" y="6500858"/>
            <a:ext cx="327716" cy="2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B8D3994E-2F48-AC7A-CB89-89DE77EB8EAA}"/>
              </a:ext>
            </a:extLst>
          </p:cNvPr>
          <p:cNvSpPr txBox="1">
            <a:spLocks/>
          </p:cNvSpPr>
          <p:nvPr/>
        </p:nvSpPr>
        <p:spPr>
          <a:xfrm>
            <a:off x="7728559" y="5019805"/>
            <a:ext cx="3532341" cy="76721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 da apresentação   EFD-REINF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29/02/2024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Versão</a:t>
            </a:r>
          </a:p>
        </p:txBody>
      </p:sp>
    </p:spTree>
    <p:extLst>
      <p:ext uri="{BB962C8B-B14F-4D97-AF65-F5344CB8AC3E}">
        <p14:creationId xmlns:p14="http://schemas.microsoft.com/office/powerpoint/2010/main" val="354127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BD8C92-6FAD-4FAB-B989-5D66903539D4}"/>
              </a:ext>
            </a:extLst>
          </p:cNvPr>
          <p:cNvSpPr txBox="1"/>
          <p:nvPr/>
        </p:nvSpPr>
        <p:spPr>
          <a:xfrm>
            <a:off x="1979629" y="1300899"/>
            <a:ext cx="85029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/>
          </a:p>
          <a:p>
            <a:pPr algn="ctr"/>
            <a:r>
              <a:rPr lang="pt-BR" sz="8000" dirty="0"/>
              <a:t>Liquidação Serviço</a:t>
            </a:r>
          </a:p>
          <a:p>
            <a:pPr algn="ctr"/>
            <a:r>
              <a:rPr lang="pt-BR" sz="8000" dirty="0"/>
              <a:t>Executado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ABED4E-FFDA-4335-BC9D-7704E5259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" y="0"/>
            <a:ext cx="1218571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EE4E1FD-7D5A-4F61-817C-F8A6E11C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5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C119B93-6CB6-4867-A0C7-E8B86EBE5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3AE261-6505-4422-BB5E-38139D2B4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2104CB-F0D5-48CE-A4AF-834C2D2A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5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89BFC6A-2358-4192-8526-581CEC10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3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AEC27AF-5476-4A92-9CE4-5B1EB24C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B6538F-FAA0-445E-BBF0-4BEDB284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2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B34A-F551-404D-BAB9-121014C1C83B}"/>
              </a:ext>
            </a:extLst>
          </p:cNvPr>
          <p:cNvSpPr txBox="1"/>
          <p:nvPr/>
        </p:nvSpPr>
        <p:spPr>
          <a:xfrm>
            <a:off x="2224725" y="1951349"/>
            <a:ext cx="81164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r>
              <a:rPr lang="pt-BR" sz="9600" dirty="0"/>
              <a:t>Intermediários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52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03FF847-7583-435C-8C78-E7391A41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4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9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184AEF-4FC3-4316-B8A3-7AE1025C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1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3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67E5F5-016C-4F21-8234-C258ABCA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67E5F5-016C-4F21-8234-C258ABCA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9CC136-DDA4-436F-9C99-2C343E5C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3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B6538F-FAA0-445E-BBF0-4BEDB284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166ACAE-7E25-4D60-9CBC-EE7600F8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EE63E5C-62C7-4794-B85F-39B0FF0C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7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09BA11-E3D5-4146-8E22-B594C05B8418}"/>
              </a:ext>
            </a:extLst>
          </p:cNvPr>
          <p:cNvSpPr txBox="1"/>
          <p:nvPr/>
        </p:nvSpPr>
        <p:spPr>
          <a:xfrm>
            <a:off x="3289955" y="1951349"/>
            <a:ext cx="70512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r>
              <a:rPr lang="pt-BR" sz="9600" dirty="0"/>
              <a:t>Retenções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62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257314-4B1D-4C9E-B376-73F6ECBF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12D3EB-681B-462B-B99D-0E4A03C3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F2FCC2-A4FD-3380-F5B5-EB12F977B0BD}"/>
              </a:ext>
            </a:extLst>
          </p:cNvPr>
          <p:cNvSpPr txBox="1"/>
          <p:nvPr/>
        </p:nvSpPr>
        <p:spPr>
          <a:xfrm rot="10800000" flipH="1" flipV="1">
            <a:off x="2495600" y="31421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CRONOGRAMA PARA ENCERAMANETO SIAFEM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02734B-CA53-72BF-F132-BB2199C4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1169581"/>
            <a:ext cx="9909543" cy="40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BD8C92-6FAD-4FAB-B989-5D66903539D4}"/>
              </a:ext>
            </a:extLst>
          </p:cNvPr>
          <p:cNvSpPr txBox="1"/>
          <p:nvPr/>
        </p:nvSpPr>
        <p:spPr>
          <a:xfrm>
            <a:off x="1979629" y="1300899"/>
            <a:ext cx="85029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/>
          </a:p>
          <a:p>
            <a:pPr algn="ctr"/>
            <a:r>
              <a:rPr lang="pt-BR" sz="8000" dirty="0"/>
              <a:t>Liquidação Material </a:t>
            </a:r>
          </a:p>
          <a:p>
            <a:pPr algn="ctr"/>
            <a:r>
              <a:rPr lang="pt-BR" sz="8000" dirty="0"/>
              <a:t>Adquirido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ABED4E-FFDA-4335-BC9D-7704E5259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" y="0"/>
            <a:ext cx="1218571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2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B143C7-17CE-46E7-8981-7A381DC8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2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5AF91-A027-4BA4-BBC8-34724B45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41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330B46-1CF6-4BA5-B7EF-A2F94D09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4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09BA11-E3D5-4146-8E22-B594C05B8418}"/>
              </a:ext>
            </a:extLst>
          </p:cNvPr>
          <p:cNvSpPr txBox="1"/>
          <p:nvPr/>
        </p:nvSpPr>
        <p:spPr>
          <a:xfrm>
            <a:off x="3591611" y="1951349"/>
            <a:ext cx="67495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r>
              <a:rPr lang="pt-BR" sz="9600" dirty="0"/>
              <a:t>Retenção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70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37D586D-0C84-418A-9CB9-59703B0C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9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CF6E4D6-7142-4D2B-B00B-4E4DF8DA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9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09BA11-E3D5-4146-8E22-B594C05B8418}"/>
              </a:ext>
            </a:extLst>
          </p:cNvPr>
          <p:cNvSpPr txBox="1"/>
          <p:nvPr/>
        </p:nvSpPr>
        <p:spPr>
          <a:xfrm>
            <a:off x="754144" y="1951349"/>
            <a:ext cx="10972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/>
              <a:t>Energia Elétrica com Serviço de Demanda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782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FE2BC2-E02C-4A47-B03E-E51734DC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9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9BF1ACC-9397-4BDC-9609-1F8EAE03D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5246E68-D15B-409F-BF66-7457513C6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1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E2C467-31A7-4800-B26C-54A773BD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026"/>
            <a:ext cx="12192000" cy="54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3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1483B8-1E23-44FF-97F2-A83AB1FD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9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9C5E06-8510-46B4-9A8F-1E0DC55E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16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09BA11-E3D5-4146-8E22-B594C05B8418}"/>
              </a:ext>
            </a:extLst>
          </p:cNvPr>
          <p:cNvSpPr txBox="1"/>
          <p:nvPr/>
        </p:nvSpPr>
        <p:spPr>
          <a:xfrm>
            <a:off x="3591611" y="1951349"/>
            <a:ext cx="67495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r>
              <a:rPr lang="pt-BR" sz="9600" dirty="0"/>
              <a:t>Retenção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901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8036D9-2B2C-4302-A0F8-7FA980E9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9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8E068FA-831F-487C-878B-E6C9D912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0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7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1A5A0B-D337-EB97-3DD5-85C809AA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88"/>
            <a:ext cx="12192000" cy="65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7343200-9B47-6940-9162-B90ED0AE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966787"/>
            <a:ext cx="87153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FAF5F2-E1BB-4FB0-B4B2-16DCA40D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29EBDFE-086C-492E-B48E-DFD6AB28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4E424C-0581-46C2-A292-F81DE363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8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28</Words>
  <Application>Microsoft Office PowerPoint</Application>
  <PresentationFormat>Widescreen</PresentationFormat>
  <Paragraphs>20</Paragraphs>
  <Slides>46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Arial</vt:lpstr>
      <vt:lpstr>Calibri</vt:lpstr>
      <vt:lpstr>Verdana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Rocha</dc:creator>
  <cp:lastModifiedBy>William Castro dos Santos</cp:lastModifiedBy>
  <cp:revision>31</cp:revision>
  <dcterms:created xsi:type="dcterms:W3CDTF">2023-03-16T21:20:46Z</dcterms:created>
  <dcterms:modified xsi:type="dcterms:W3CDTF">2024-02-29T19:19:50Z</dcterms:modified>
</cp:coreProperties>
</file>